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14"/>
  </p:notesMasterIdLst>
  <p:handoutMasterIdLst>
    <p:handoutMasterId r:id="rId15"/>
  </p:handoutMasterIdLst>
  <p:sldIdLst>
    <p:sldId id="257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8">
          <p15:clr>
            <a:srgbClr val="A4A3A4"/>
          </p15:clr>
        </p15:guide>
        <p15:guide id="2" pos="5488">
          <p15:clr>
            <a:srgbClr val="A4A3A4"/>
          </p15:clr>
        </p15:guide>
        <p15:guide id="3" pos="2879">
          <p15:clr>
            <a:srgbClr val="A4A3A4"/>
          </p15:clr>
        </p15:guide>
        <p15:guide id="4" pos="245">
          <p15:clr>
            <a:srgbClr val="A4A3A4"/>
          </p15:clr>
        </p15:guide>
        <p15:guide id="5" pos="25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79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48" y="411"/>
      </p:cViewPr>
      <p:guideLst>
        <p:guide orient="horz" pos="708"/>
        <p:guide pos="5488"/>
        <p:guide pos="2879"/>
        <p:guide pos="245"/>
        <p:guide pos="25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>
        <p:scale>
          <a:sx n="148" d="100"/>
          <a:sy n="148" d="100"/>
        </p:scale>
        <p:origin x="-2136" y="4208"/>
      </p:cViewPr>
      <p:guideLst>
        <p:guide orient="horz" pos="3024"/>
        <p:guide pos="2304"/>
      </p:guideLst>
    </p:cSldViewPr>
  </p:notesViewPr>
  <p:gridSpacing cx="36576" cy="3657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827520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r">
              <a:defRPr sz="1300"/>
            </a:lvl1pPr>
          </a:lstStyle>
          <a:p>
            <a:pPr algn="l"/>
            <a:fld id="{697B12D4-4E44-48C5-B3AA-ECDAF4D2CE64}" type="slidenum">
              <a:rPr lang="en-US" b="1" smtClean="0"/>
              <a:pPr algn="l"/>
              <a:t>‹#›</a:t>
            </a:fld>
            <a:endParaRPr lang="en-US" b="1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/>
          </p:nvPr>
        </p:nvSpPr>
        <p:spPr>
          <a:xfrm>
            <a:off x="590711" y="108175"/>
            <a:ext cx="4801244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18430"/>
      </p:ext>
    </p:extLst>
  </p:cSld>
  <p:clrMap bg1="lt1" tx1="dk1" bg2="lt2" tx2="dk2" accent1="accent1" accent2="accent2" accent3="accent3" accent4="accent4" accent5="accent5" accent6="accent6" hlink="hlink" folHlink="folHlink"/>
  <p:extLst mod="1">
    <p:ext uri="{56416CCD-93CA-4268-BC5B-53C4BB910035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828076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l">
              <a:defRPr sz="1300" b="1"/>
            </a:lvl1pPr>
          </a:lstStyle>
          <a:p>
            <a:fld id="{30F18498-1159-498D-8DC7-E1A69C582DF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568959" y="101414"/>
            <a:ext cx="5022188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pic>
        <p:nvPicPr>
          <p:cNvPr id="8" name="Picture 7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295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 mod="1">
    <p:ext uri="{620B2872-D7B9-4A21-9093-7833F8D536E1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This tutorial will cover PSP 2.1 with Process Dashboard</a:t>
            </a:r>
          </a:p>
        </p:txBody>
      </p:sp>
    </p:spTree>
    <p:extLst>
      <p:ext uri="{BB962C8B-B14F-4D97-AF65-F5344CB8AC3E}">
        <p14:creationId xmlns:p14="http://schemas.microsoft.com/office/powerpoint/2010/main" val="14579197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3300" y="731838"/>
            <a:ext cx="2767013" cy="2074862"/>
          </a:xfrm>
          <a:ln cap="flat"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3048000"/>
            <a:ext cx="5362575" cy="58324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7320" tIns="49485" rIns="97320" bIns="49485"/>
          <a:lstStyle/>
          <a:p>
            <a:pPr defTabSz="966788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192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51075" y="720725"/>
            <a:ext cx="2813050" cy="2109788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1638" y="3051175"/>
            <a:ext cx="6511925" cy="58293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991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3300" y="731838"/>
            <a:ext cx="2767013" cy="2074862"/>
          </a:xfrm>
          <a:ln cap="flat"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3048000"/>
            <a:ext cx="5362575" cy="58324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320" tIns="49485" rIns="97320" bIns="49485"/>
          <a:lstStyle/>
          <a:p>
            <a:pPr defTabSz="966788" eaLnBrk="1" hangingPunct="1"/>
            <a:r>
              <a:rPr lang="en-US"/>
              <a:t>We will go over the PSP 2.1 tool changes. </a:t>
            </a:r>
          </a:p>
          <a:p>
            <a:pPr defTabSz="966788" eaLnBrk="1" hangingPunct="1"/>
            <a:r>
              <a:rPr lang="en-US"/>
              <a:t>It may be a good idea to have the students bring up their student tool. </a:t>
            </a:r>
          </a:p>
          <a:p>
            <a:pPr defTabSz="966788" eaLnBrk="1" hangingPunct="1"/>
            <a:r>
              <a:rPr lang="en-US"/>
              <a:t>Engaging the class to look at their tool will also help keep the focus on the tutorial and eliminate internet surfing and email correspondence during the lecture. </a:t>
            </a:r>
          </a:p>
        </p:txBody>
      </p:sp>
    </p:spTree>
    <p:extLst>
      <p:ext uri="{BB962C8B-B14F-4D97-AF65-F5344CB8AC3E}">
        <p14:creationId xmlns:p14="http://schemas.microsoft.com/office/powerpoint/2010/main" val="26221366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7588" y="725488"/>
            <a:ext cx="2795587" cy="2097087"/>
          </a:xfrm>
          <a:ln cap="flat"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3048000"/>
            <a:ext cx="5362575" cy="58324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015" tIns="49899" rIns="98015" bIns="49899"/>
          <a:lstStyle/>
          <a:p>
            <a:pPr defTabSz="1001713"/>
            <a:r>
              <a:rPr lang="en-US"/>
              <a:t>We covered these process elements yesterday when we prepared for Program 5.  Today our focus will be on the new PSP tool elements used with PSP 2.1</a:t>
            </a:r>
          </a:p>
        </p:txBody>
      </p:sp>
    </p:spTree>
    <p:extLst>
      <p:ext uri="{BB962C8B-B14F-4D97-AF65-F5344CB8AC3E}">
        <p14:creationId xmlns:p14="http://schemas.microsoft.com/office/powerpoint/2010/main" val="38211413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92350" y="725488"/>
            <a:ext cx="2770188" cy="2078037"/>
          </a:xfrm>
          <a:ln cap="flat"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3048000"/>
            <a:ext cx="5362575" cy="58324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8018" tIns="49900" rIns="98018" bIns="49900"/>
          <a:lstStyle/>
          <a:p>
            <a:pPr defTabSz="1001713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0681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55838" y="725488"/>
            <a:ext cx="2820987" cy="2116137"/>
          </a:xfrm>
          <a:ln cap="flat"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3048000"/>
            <a:ext cx="5362575" cy="58324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015" tIns="49899" rIns="98015" bIns="49899"/>
          <a:lstStyle/>
          <a:p>
            <a:pPr defTabSz="1001713"/>
            <a:r>
              <a:rPr lang="en-US"/>
              <a:t>Further Prediction Interval discussion will follow as we discuss PROBE Methods A &amp; B</a:t>
            </a:r>
          </a:p>
        </p:txBody>
      </p:sp>
    </p:spTree>
    <p:extLst>
      <p:ext uri="{BB962C8B-B14F-4D97-AF65-F5344CB8AC3E}">
        <p14:creationId xmlns:p14="http://schemas.microsoft.com/office/powerpoint/2010/main" val="2009177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5488"/>
            <a:ext cx="2770187" cy="2078037"/>
          </a:xfrm>
          <a:ln cap="flat"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3048000"/>
            <a:ext cx="5362575" cy="58324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015" tIns="49899" rIns="98015" bIns="49899"/>
          <a:lstStyle/>
          <a:p>
            <a:pPr defTabSz="1001713"/>
            <a:r>
              <a:rPr lang="en-US"/>
              <a:t>Further Prediction Interval discussion will follow as we discuss PROBE Methods A &amp; B</a:t>
            </a:r>
          </a:p>
          <a:p>
            <a:pPr defTabSz="1001713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1443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2825" y="725488"/>
            <a:ext cx="2770188" cy="2078037"/>
          </a:xfrm>
          <a:ln cap="flat"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3048000"/>
            <a:ext cx="5362575" cy="58324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018" tIns="49900" rIns="98018" bIns="49900"/>
          <a:lstStyle/>
          <a:p>
            <a:pPr defTabSz="1001713"/>
            <a:r>
              <a:rPr lang="en-US"/>
              <a:t>We are only pointing out the existence of data in the tool. It will be discussed this topic in more detail when we cover quality. </a:t>
            </a:r>
          </a:p>
        </p:txBody>
      </p:sp>
    </p:spTree>
    <p:extLst>
      <p:ext uri="{BB962C8B-B14F-4D97-AF65-F5344CB8AC3E}">
        <p14:creationId xmlns:p14="http://schemas.microsoft.com/office/powerpoint/2010/main" val="37312280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4143375" y="9120188"/>
            <a:ext cx="3173413" cy="48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796" tIns="0" rIns="19796" bIns="0" anchor="b"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0"/>
              </a:spcBef>
            </a:pPr>
            <a:endParaRPr lang="en-US" i="1">
              <a:latin typeface="Times New Roman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9650" y="725488"/>
            <a:ext cx="2795588" cy="2097087"/>
          </a:xfrm>
          <a:ln cap="flat"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3048000"/>
            <a:ext cx="5362575" cy="58324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018" tIns="49900" rIns="98018" bIns="49900"/>
          <a:lstStyle/>
          <a:p>
            <a:pPr defTabSz="1001713"/>
            <a:r>
              <a:rPr lang="en-US"/>
              <a:t>We are only pointing out the existence of data in the tool. It will be discussed this topic in more detail when we cover quality.</a:t>
            </a:r>
          </a:p>
        </p:txBody>
      </p:sp>
    </p:spTree>
    <p:extLst>
      <p:ext uri="{BB962C8B-B14F-4D97-AF65-F5344CB8AC3E}">
        <p14:creationId xmlns:p14="http://schemas.microsoft.com/office/powerpoint/2010/main" val="35834501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4143375" y="9120188"/>
            <a:ext cx="3173413" cy="48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796" tIns="0" rIns="19796" bIns="0" anchor="b"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0"/>
              </a:spcBef>
            </a:pPr>
            <a:endParaRPr lang="en-US" i="1">
              <a:latin typeface="Times New Roman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9650" y="725488"/>
            <a:ext cx="2795588" cy="2097087"/>
          </a:xfrm>
          <a:ln cap="flat"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3048000"/>
            <a:ext cx="5362575" cy="58324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018" tIns="49900" rIns="98018" bIns="49900"/>
          <a:lstStyle/>
          <a:p>
            <a:pPr defTabSz="1001713"/>
            <a:r>
              <a:rPr lang="en-US"/>
              <a:t>We are only pointing out the existence of data in the tool. It will be discussed this topic in more detail when we cover quality.</a:t>
            </a:r>
          </a:p>
        </p:txBody>
      </p:sp>
    </p:spTree>
    <p:extLst>
      <p:ext uri="{BB962C8B-B14F-4D97-AF65-F5344CB8AC3E}">
        <p14:creationId xmlns:p14="http://schemas.microsoft.com/office/powerpoint/2010/main" val="1320241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1295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5" name="Rectangle 1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6" name="Picture Placeholder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2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6092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413458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82889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447800"/>
            <a:ext cx="8455025" cy="4648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5361416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425498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743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205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55324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6351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67020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8712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5278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975094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489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ection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1502" y="0"/>
            <a:ext cx="3467009" cy="6336792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auto">
          <a:xfrm>
            <a:off x="2" y="-17418"/>
            <a:ext cx="6057898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657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4" y="3109372"/>
            <a:ext cx="5148793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386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ection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53" r="5153"/>
          <a:stretch/>
        </p:blipFill>
        <p:spPr>
          <a:xfrm>
            <a:off x="-2" y="0"/>
            <a:ext cx="9180062" cy="6336792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4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334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65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12680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48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843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51547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26310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98448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012611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6129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997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eaLnBrk="0" hangingPunct="0">
              <a:spcBef>
                <a:spcPct val="0"/>
              </a:spcBef>
            </a:pPr>
            <a:r>
              <a:rPr lang="en-US" sz="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2016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08" y="6470823"/>
            <a:ext cx="3816392" cy="2579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7599066" cy="78701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1933" y="1081757"/>
            <a:ext cx="8320035" cy="498119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Text Placeholder 7"/>
          <p:cNvSpPr txBox="1">
            <a:spLocks/>
          </p:cNvSpPr>
          <p:nvPr/>
        </p:nvSpPr>
        <p:spPr>
          <a:xfrm>
            <a:off x="401933" y="40191"/>
            <a:ext cx="5346933" cy="15454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1313" indent="-1698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1762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PSP Fundamentals: Day 2 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052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80" r:id="rId15"/>
    <p:sldLayoutId id="2147483676" r:id="rId16"/>
    <p:sldLayoutId id="2147483662" r:id="rId17"/>
    <p:sldLayoutId id="2147483664" r:id="rId18"/>
    <p:sldLayoutId id="2147483672" r:id="rId19"/>
    <p:sldLayoutId id="2147483673" r:id="rId20"/>
    <p:sldLayoutId id="2147483677" r:id="rId21"/>
    <p:sldLayoutId id="2147483678" r:id="rId22"/>
    <p:sldLayoutId id="2147483679" r:id="rId23"/>
    <p:sldLayoutId id="2147483674" r:id="rId24"/>
    <p:sldLayoutId id="2147483675" r:id="rId25"/>
    <p:sldLayoutId id="2147483682" r:id="rId2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41313" indent="-1698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28650" indent="-17145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-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4400" indent="-176213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168" userDrawn="1">
          <p15:clr>
            <a:srgbClr val="A4A3A4"/>
          </p15:clr>
        </p15:guide>
        <p15:guide id="0" pos="240" userDrawn="1">
          <p15:clr>
            <a:srgbClr val="A4A3A4"/>
          </p15:clr>
        </p15:guide>
        <p15:guide id="0" pos="600" userDrawn="1">
          <p15:clr>
            <a:srgbClr val="A4A3A4"/>
          </p15:clr>
        </p15:guide>
        <p15:guide id="0" pos="696" userDrawn="1">
          <p15:clr>
            <a:srgbClr val="A4A3A4"/>
          </p15:clr>
        </p15:guide>
        <p15:guide id="0" pos="1056" userDrawn="1">
          <p15:clr>
            <a:srgbClr val="A4A3A4"/>
          </p15:clr>
        </p15:guide>
        <p15:guide id="0" pos="1152" userDrawn="1">
          <p15:clr>
            <a:srgbClr val="A4A3A4"/>
          </p15:clr>
        </p15:guide>
        <p15:guide id="0" pos="1488" userDrawn="1">
          <p15:clr>
            <a:srgbClr val="A4A3A4"/>
          </p15:clr>
        </p15:guide>
        <p15:guide id="0" pos="1584" userDrawn="1">
          <p15:clr>
            <a:srgbClr val="A4A3A4"/>
          </p15:clr>
        </p15:guide>
        <p15:guide id="0" pos="1944" userDrawn="1">
          <p15:clr>
            <a:srgbClr val="A4A3A4"/>
          </p15:clr>
        </p15:guide>
        <p15:guide id="0" pos="2040" userDrawn="1">
          <p15:clr>
            <a:srgbClr val="A4A3A4"/>
          </p15:clr>
        </p15:guide>
        <p15:guide id="0" pos="2376" userDrawn="1">
          <p15:clr>
            <a:srgbClr val="A4A3A4"/>
          </p15:clr>
        </p15:guide>
        <p15:guide id="0" pos="2472" userDrawn="1">
          <p15:clr>
            <a:srgbClr val="A4A3A4"/>
          </p15:clr>
        </p15:guide>
        <p15:guide id="0" pos="2832" userDrawn="1">
          <p15:clr>
            <a:srgbClr val="A4A3A4"/>
          </p15:clr>
        </p15:guide>
        <p15:guide id="0" pos="2928" userDrawn="1">
          <p15:clr>
            <a:srgbClr val="A4A3A4"/>
          </p15:clr>
        </p15:guide>
        <p15:guide id="0" pos="3264" userDrawn="1">
          <p15:clr>
            <a:srgbClr val="A4A3A4"/>
          </p15:clr>
        </p15:guide>
        <p15:guide id="0" pos="3360" userDrawn="1">
          <p15:clr>
            <a:srgbClr val="A4A3A4"/>
          </p15:clr>
        </p15:guide>
        <p15:guide id="0" pos="3720" userDrawn="1">
          <p15:clr>
            <a:srgbClr val="A4A3A4"/>
          </p15:clr>
        </p15:guide>
        <p15:guide id="0" pos="3816" userDrawn="1">
          <p15:clr>
            <a:srgbClr val="A4A3A4"/>
          </p15:clr>
        </p15:guide>
        <p15:guide id="0" pos="4176" userDrawn="1">
          <p15:clr>
            <a:srgbClr val="A4A3A4"/>
          </p15:clr>
        </p15:guide>
        <p15:guide id="0" pos="4272" userDrawn="1">
          <p15:clr>
            <a:srgbClr val="A4A3A4"/>
          </p15:clr>
        </p15:guide>
        <p15:guide id="0" pos="4608" userDrawn="1">
          <p15:clr>
            <a:srgbClr val="A4A3A4"/>
          </p15:clr>
        </p15:guide>
        <p15:guide id="0" pos="4704" userDrawn="1">
          <p15:clr>
            <a:srgbClr val="A4A3A4"/>
          </p15:clr>
        </p15:guide>
        <p15:guide id="0" pos="5040" userDrawn="1">
          <p15:clr>
            <a:srgbClr val="A4A3A4"/>
          </p15:clr>
        </p15:guide>
        <p15:guide id="0" pos="5136" userDrawn="1">
          <p15:clr>
            <a:srgbClr val="A4A3A4"/>
          </p15:clr>
        </p15:guide>
        <p15:guide id="0" pos="5496" userDrawn="1">
          <p15:clr>
            <a:srgbClr val="A4A3A4"/>
          </p15:clr>
        </p15:guide>
        <p15:guide id="0" orient="horz" pos="600" userDrawn="1">
          <p15:clr>
            <a:srgbClr val="A4A3A4"/>
          </p15:clr>
        </p15:guide>
        <p15:guide id="0" orient="horz" pos="720" userDrawn="1">
          <p15:clr>
            <a:srgbClr val="A4A3A4"/>
          </p15:clr>
        </p15:guide>
        <p15:guide id="0" orient="horz" pos="1104" userDrawn="1">
          <p15:clr>
            <a:srgbClr val="A4A3A4"/>
          </p15:clr>
        </p15:guide>
        <p15:guide id="0" orient="horz" pos="1200" userDrawn="1">
          <p15:clr>
            <a:srgbClr val="A4A3A4"/>
          </p15:clr>
        </p15:guide>
        <p15:guide id="0" orient="horz" pos="1560" userDrawn="1">
          <p15:clr>
            <a:srgbClr val="A4A3A4"/>
          </p15:clr>
        </p15:guide>
        <p15:guide id="0" orient="horz" pos="1656" userDrawn="1">
          <p15:clr>
            <a:srgbClr val="A4A3A4"/>
          </p15:clr>
        </p15:guide>
        <p15:guide id="0" orient="horz" pos="2016" userDrawn="1">
          <p15:clr>
            <a:srgbClr val="A4A3A4"/>
          </p15:clr>
        </p15:guide>
        <p15:guide id="0" orient="horz" pos="2112" userDrawn="1">
          <p15:clr>
            <a:srgbClr val="A4A3A4"/>
          </p15:clr>
        </p15:guide>
        <p15:guide id="0" orient="horz" pos="2472" userDrawn="1">
          <p15:clr>
            <a:srgbClr val="A4A3A4"/>
          </p15:clr>
        </p15:guide>
        <p15:guide id="0" orient="horz" pos="2568" userDrawn="1">
          <p15:clr>
            <a:srgbClr val="A4A3A4"/>
          </p15:clr>
        </p15:guide>
        <p15:guide id="0" orient="horz" pos="2928" userDrawn="1">
          <p15:clr>
            <a:srgbClr val="A4A3A4"/>
          </p15:clr>
        </p15:guide>
        <p15:guide id="0" orient="horz" pos="3024" userDrawn="1">
          <p15:clr>
            <a:srgbClr val="A4A3A4"/>
          </p15:clr>
        </p15:guide>
        <p15:guide id="0" orient="horz" pos="3384" userDrawn="1">
          <p15:clr>
            <a:srgbClr val="A4A3A4"/>
          </p15:clr>
        </p15:guide>
        <p15:guide id="0" orient="horz" pos="3480" userDrawn="1">
          <p15:clr>
            <a:srgbClr val="A4A3A4"/>
          </p15:clr>
        </p15:guide>
        <p15:guide id="0" orient="horz" pos="3840" userDrawn="1">
          <p15:clr>
            <a:srgbClr val="A4A3A4"/>
          </p15:clr>
        </p15:guide>
        <p15:guide id="0" pos="2880" userDrawn="1">
          <p15:clr>
            <a:srgbClr val="F26B43"/>
          </p15:clr>
        </p15:guide>
        <p15:guide id="1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png"/><Relationship Id="rId5" Type="http://schemas.openxmlformats.org/officeDocument/2006/relationships/image" Target="../media/image18.wmf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png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png"/><Relationship Id="rId5" Type="http://schemas.openxmlformats.org/officeDocument/2006/relationships/image" Target="../media/image17.w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>
            <a:normAutofit/>
          </a:bodyPr>
          <a:lstStyle/>
          <a:p>
            <a:pPr eaLnBrk="1" hangingPunct="1"/>
            <a:r>
              <a:rPr lang="en-US" sz="2000" dirty="0">
                <a:latin typeface="Arial" charset="0"/>
              </a:rPr>
              <a:t>PSP Advanced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Tutorial: PSP2.1 </a:t>
            </a:r>
            <a:r>
              <a:rPr lang="en-US" dirty="0">
                <a:latin typeface="Arial" charset="0"/>
              </a:rPr>
              <a:t>with Process </a:t>
            </a:r>
            <a:r>
              <a:rPr lang="en-US" dirty="0" smtClean="0">
                <a:latin typeface="Arial" charset="0"/>
              </a:rPr>
              <a:t>Dashboard</a:t>
            </a:r>
            <a:endParaRPr lang="en-US" dirty="0">
              <a:latin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356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COQ A/F Ratio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lvl="1" indent="-457200" defTabSz="811213">
              <a:buFontTx/>
              <a:buAutoNum type="arabicPeriod"/>
            </a:pPr>
            <a:r>
              <a:rPr lang="en-US" dirty="0">
                <a:latin typeface="Arial" charset="0"/>
              </a:rPr>
              <a:t>COQ A/F Ratio is the ratio of appraisal costs to failure costs.</a:t>
            </a: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3760534"/>
              </p:ext>
            </p:extLst>
          </p:nvPr>
        </p:nvGraphicFramePr>
        <p:xfrm>
          <a:off x="2646363" y="5316008"/>
          <a:ext cx="3848100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6" name="Equation" r:id="rId4" imgW="2552400" imgH="406080" progId="Equation.3">
                  <p:embed/>
                </p:oleObj>
              </mc:Choice>
              <mc:Fallback>
                <p:oleObj name="Equation" r:id="rId4" imgW="255240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6363" y="5316008"/>
                        <a:ext cx="3848100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2431257" y="1718205"/>
            <a:ext cx="4075112" cy="3319462"/>
            <a:chOff x="2338388" y="2192338"/>
            <a:chExt cx="4075112" cy="3319462"/>
          </a:xfrm>
        </p:grpSpPr>
        <p:pic>
          <p:nvPicPr>
            <p:cNvPr id="3077" name="Picture 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8388" y="5056188"/>
              <a:ext cx="187325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8" name="Picture 7" descr="C:\Tuma\psp\PFA Dash Slides\Process tutorials\Images\Using PSP2.1\overall-summary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0475" y="2192338"/>
              <a:ext cx="3883025" cy="33194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68504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Messages to Remember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en-US" dirty="0">
                <a:latin typeface="Arial" charset="0"/>
              </a:rPr>
              <a:t>PSP2.1 provides data that allows you to manage the cost 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of </a:t>
            </a:r>
            <a:r>
              <a:rPr lang="en-US" dirty="0">
                <a:latin typeface="Arial" charset="0"/>
              </a:rPr>
              <a:t>improving the quality of the programs you write.</a:t>
            </a:r>
          </a:p>
        </p:txBody>
      </p:sp>
      <p:pic>
        <p:nvPicPr>
          <p:cNvPr id="12292" name="Picture 3" descr="\\ns01\install\Office\ClipMedia\disk2\FILES\PFILES\MSOFFICE\MEDIA\CNTCD1\ClipArt1\j0149603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171" y="103188"/>
            <a:ext cx="9239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282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SEI_CMU_1Line_2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85375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0"/>
            <a:ext cx="4046538" cy="22013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8638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latin typeface="Arial" charset="0"/>
              </a:rPr>
              <a:t>Lecture Topics</a:t>
            </a:r>
          </a:p>
        </p:txBody>
      </p:sp>
      <p:sp>
        <p:nvSpPr>
          <p:cNvPr id="7171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>
                <a:latin typeface="Arial" charset="0"/>
              </a:rPr>
              <a:t>Understand the new elements of PSP2.1 and how to use the PSP2.1 scripts and forms.</a:t>
            </a:r>
          </a:p>
        </p:txBody>
      </p:sp>
    </p:spTree>
    <p:extLst>
      <p:ext uri="{BB962C8B-B14F-4D97-AF65-F5344CB8AC3E}">
        <p14:creationId xmlns:p14="http://schemas.microsoft.com/office/powerpoint/2010/main" val="231929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New Process Elements</a:t>
            </a:r>
            <a:endParaRPr lang="en-US"/>
          </a:p>
        </p:txBody>
      </p:sp>
      <p:sp>
        <p:nvSpPr>
          <p:cNvPr id="819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PSP2.1 adds the following process elements:</a:t>
            </a:r>
          </a:p>
          <a:p>
            <a:pPr lvl="1"/>
            <a:r>
              <a:rPr lang="en-US" smtClean="0"/>
              <a:t>PSP2.1 design review script</a:t>
            </a:r>
          </a:p>
          <a:p>
            <a:pPr lvl="1"/>
            <a:r>
              <a:rPr lang="en-US" smtClean="0"/>
              <a:t>PSP2.1 design review checklist</a:t>
            </a:r>
          </a:p>
          <a:p>
            <a:pPr lvl="1"/>
            <a:r>
              <a:rPr lang="en-US" smtClean="0"/>
              <a:t>operational specification template</a:t>
            </a:r>
          </a:p>
          <a:p>
            <a:pPr lvl="1"/>
            <a:r>
              <a:rPr lang="en-US" smtClean="0"/>
              <a:t>functional specification template</a:t>
            </a:r>
          </a:p>
          <a:p>
            <a:pPr lvl="1"/>
            <a:r>
              <a:rPr lang="en-US" smtClean="0"/>
              <a:t>state specification template</a:t>
            </a:r>
          </a:p>
          <a:p>
            <a:pPr lvl="1"/>
            <a:r>
              <a:rPr lang="en-US" smtClean="0"/>
              <a:t>logic specification template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0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Project Plan Summary Example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>
                <a:ea typeface="+mn-ea"/>
              </a:rPr>
              <a:t>We will walk through an example of a </a:t>
            </a:r>
            <a:r>
              <a:rPr lang="en-US" dirty="0" smtClean="0">
                <a:ea typeface="+mn-ea"/>
              </a:rPr>
              <a:t>PSP2.1 </a:t>
            </a:r>
            <a:r>
              <a:rPr lang="en-US" dirty="0">
                <a:ea typeface="+mn-ea"/>
              </a:rPr>
              <a:t>project plan summary.</a:t>
            </a:r>
          </a:p>
          <a:p>
            <a:pPr>
              <a:defRPr/>
            </a:pPr>
            <a:endParaRPr lang="en-US" dirty="0">
              <a:ea typeface="+mn-ea"/>
            </a:endParaRPr>
          </a:p>
          <a:p>
            <a:pPr>
              <a:buFontTx/>
              <a:buNone/>
              <a:defRPr/>
            </a:pPr>
            <a:r>
              <a:rPr lang="en-US" dirty="0">
                <a:ea typeface="+mn-ea"/>
              </a:rPr>
              <a:t>Only the new items on this form are discussed</a:t>
            </a:r>
            <a:r>
              <a:rPr lang="en-US" dirty="0" smtClean="0">
                <a:ea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2057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Program Size Prediction Intervals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defTabSz="811213">
              <a:buFontTx/>
              <a:buNone/>
            </a:pPr>
            <a:r>
              <a:rPr lang="en-US">
                <a:latin typeface="Arial" charset="0"/>
              </a:rPr>
              <a:t>Program size prediction intervals are automatically calculated using the method described in the text.</a:t>
            </a:r>
          </a:p>
          <a:p>
            <a:pPr marL="547688" lvl="1" indent="-419100" defTabSz="811213">
              <a:buFontTx/>
              <a:buAutoNum type="arabicPeriod"/>
            </a:pPr>
            <a:r>
              <a:rPr lang="en-US">
                <a:latin typeface="Arial" charset="0"/>
              </a:rPr>
              <a:t>UPI – upper prediction interval</a:t>
            </a:r>
          </a:p>
          <a:p>
            <a:pPr marL="547688" lvl="1" indent="-419100" defTabSz="811213">
              <a:buFontTx/>
              <a:buAutoNum type="arabicPeriod"/>
            </a:pPr>
            <a:r>
              <a:rPr lang="en-US">
                <a:latin typeface="Arial" charset="0"/>
              </a:rPr>
              <a:t>LPI – lower prediction interval</a:t>
            </a:r>
          </a:p>
          <a:p>
            <a:pPr marL="0" indent="0" defTabSz="811213">
              <a:buFontTx/>
              <a:buNone/>
            </a:pPr>
            <a:r>
              <a:rPr lang="en-US">
                <a:latin typeface="Arial" charset="0"/>
              </a:rPr>
              <a:t>These values are calculated only if PROBE method A or B is used.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486025" y="3306233"/>
            <a:ext cx="4168775" cy="2817813"/>
            <a:chOff x="2443163" y="3619500"/>
            <a:chExt cx="4168775" cy="2817813"/>
          </a:xfrm>
        </p:grpSpPr>
        <p:pic>
          <p:nvPicPr>
            <p:cNvPr id="10244" name="Picture 7" descr="C:\Tuma\psp\PFA Dash Slides\Process tutorials\Images\Using PSP2.1\size-summary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3163" y="3619500"/>
              <a:ext cx="4168775" cy="28178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45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2525" y="5959475"/>
              <a:ext cx="1873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6" name="Picture 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2525" y="6191250"/>
              <a:ext cx="1873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5816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" charset="0"/>
              </a:rPr>
              <a:t>Development Time Prediction Intervals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19100" indent="-419100" defTabSz="811213">
              <a:buFontTx/>
              <a:buNone/>
            </a:pPr>
            <a:r>
              <a:rPr lang="en-US">
                <a:latin typeface="Arial" charset="0"/>
              </a:rPr>
              <a:t>Development time prediction intervals are automatically </a:t>
            </a:r>
          </a:p>
          <a:p>
            <a:pPr marL="419100" indent="-419100" defTabSz="811213">
              <a:buFontTx/>
              <a:buNone/>
            </a:pPr>
            <a:r>
              <a:rPr lang="en-US">
                <a:latin typeface="Arial" charset="0"/>
              </a:rPr>
              <a:t>calculated using the method described in the text.</a:t>
            </a:r>
          </a:p>
          <a:p>
            <a:pPr marL="547688" lvl="1" indent="-419100" defTabSz="811213">
              <a:buFontTx/>
              <a:buAutoNum type="arabicPeriod"/>
            </a:pPr>
            <a:r>
              <a:rPr lang="en-US">
                <a:latin typeface="Arial" charset="0"/>
              </a:rPr>
              <a:t>UPI – upper prediction interval</a:t>
            </a:r>
          </a:p>
          <a:p>
            <a:pPr marL="547688" lvl="1" indent="-419100" defTabSz="811213">
              <a:buFontTx/>
              <a:buAutoNum type="arabicPeriod"/>
            </a:pPr>
            <a:r>
              <a:rPr lang="en-US">
                <a:latin typeface="Arial" charset="0"/>
              </a:rPr>
              <a:t>LPI – lower prediction interval</a:t>
            </a:r>
          </a:p>
          <a:p>
            <a:pPr marL="419100" indent="-419100" defTabSz="811213">
              <a:buFontTx/>
              <a:buNone/>
            </a:pPr>
            <a:r>
              <a:rPr lang="en-US">
                <a:latin typeface="Arial" charset="0"/>
              </a:rPr>
              <a:t>These values are calculated only if PROBE method A or B is used.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450306" y="3310467"/>
            <a:ext cx="4240213" cy="2871788"/>
            <a:chOff x="2266950" y="3759200"/>
            <a:chExt cx="4240213" cy="2871788"/>
          </a:xfrm>
        </p:grpSpPr>
        <p:pic>
          <p:nvPicPr>
            <p:cNvPr id="11268" name="Picture 7" descr="C:\Tuma\psp\PFA Dash Slides\Process tutorials\Images\Using PSP2.1\time-summary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6950" y="3759200"/>
              <a:ext cx="4240213" cy="28717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69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7663" y="6121400"/>
              <a:ext cx="1873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0" name="Picture 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7663" y="6351588"/>
              <a:ext cx="187325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3172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" charset="0"/>
              </a:rPr>
              <a:t>Summary:  Percent Appraisal COQ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lvl="1" indent="-457200" defTabSz="811213">
              <a:buFont typeface="Arial" charset="0"/>
              <a:buAutoNum type="arabicPeriod"/>
            </a:pPr>
            <a:r>
              <a:rPr lang="en-US" dirty="0">
                <a:latin typeface="Arial" charset="0"/>
              </a:rPr>
              <a:t>% Appraisal Cost of Quality is the percentage of development time spent in design review and code review.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801647"/>
              </p:ext>
            </p:extLst>
          </p:nvPr>
        </p:nvGraphicFramePr>
        <p:xfrm>
          <a:off x="1214438" y="5439833"/>
          <a:ext cx="6727825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0" name="Equation" r:id="rId4" imgW="4470120" imgH="419040" progId="Equation.3">
                  <p:embed/>
                </p:oleObj>
              </mc:Choice>
              <mc:Fallback>
                <p:oleObj name="Equation" r:id="rId4" imgW="44701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38" y="5439833"/>
                        <a:ext cx="6727825" cy="63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2431257" y="1887538"/>
            <a:ext cx="4075112" cy="3319462"/>
            <a:chOff x="2236788" y="2192338"/>
            <a:chExt cx="4075112" cy="3319462"/>
          </a:xfrm>
        </p:grpSpPr>
        <p:pic>
          <p:nvPicPr>
            <p:cNvPr id="1027" name="Picture 7" descr="C:\Tuma\psp\PFA Dash Slides\Process tutorials\Images\Using PSP2.1\overall-summary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8875" y="2192338"/>
              <a:ext cx="3883025" cy="33194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7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6788" y="4613275"/>
              <a:ext cx="1873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29771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Summary:  Percent Failure COQ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lvl="1" indent="-457200" defTabSz="811213">
              <a:buFontTx/>
              <a:buAutoNum type="arabicPeriod"/>
            </a:pPr>
            <a:r>
              <a:rPr lang="en-US" dirty="0">
                <a:latin typeface="Arial" charset="0"/>
              </a:rPr>
              <a:t>% Failure Cost of Quality is the percentage of development time spent in compile and test.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8353941"/>
              </p:ext>
            </p:extLst>
          </p:nvPr>
        </p:nvGraphicFramePr>
        <p:xfrm>
          <a:off x="2124869" y="5444067"/>
          <a:ext cx="4891088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8" name="Equation" r:id="rId4" imgW="3251160" imgH="419040" progId="Equation.3">
                  <p:embed/>
                </p:oleObj>
              </mc:Choice>
              <mc:Fallback>
                <p:oleObj name="Equation" r:id="rId4" imgW="32511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869" y="5444067"/>
                        <a:ext cx="4891088" cy="63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2448190" y="1921405"/>
            <a:ext cx="4075112" cy="3319462"/>
            <a:chOff x="2253721" y="2192338"/>
            <a:chExt cx="4075112" cy="3319462"/>
          </a:xfrm>
        </p:grpSpPr>
        <p:pic>
          <p:nvPicPr>
            <p:cNvPr id="2053" name="Picture 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3721" y="4835525"/>
              <a:ext cx="1873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4" name="Picture 7" descr="C:\Tuma\psp\PFA Dash Slides\Process tutorials\Images\Using PSP2.1\overall-summary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5808" y="2192338"/>
              <a:ext cx="3883025" cy="33194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9919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P Template">
  <a:themeElements>
    <a:clrScheme name="Paul_palette">
      <a:dk1>
        <a:sysClr val="windowText" lastClr="000000"/>
      </a:dk1>
      <a:lt1>
        <a:sysClr val="window" lastClr="FFFFFF"/>
      </a:lt1>
      <a:dk2>
        <a:srgbClr val="005695"/>
      </a:dk2>
      <a:lt2>
        <a:srgbClr val="8D9BA9"/>
      </a:lt2>
      <a:accent1>
        <a:srgbClr val="005694"/>
      </a:accent1>
      <a:accent2>
        <a:srgbClr val="FCAC12"/>
      </a:accent2>
      <a:accent3>
        <a:srgbClr val="43AE38"/>
      </a:accent3>
      <a:accent4>
        <a:srgbClr val="FF6E00"/>
      </a:accent4>
      <a:accent5>
        <a:srgbClr val="6C137D"/>
      </a:accent5>
      <a:accent6>
        <a:srgbClr val="E1041B"/>
      </a:accent6>
      <a:hlink>
        <a:srgbClr val="0A50E1"/>
      </a:hlink>
      <a:folHlink>
        <a:srgbClr val="6EB2E6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otx" id="{D804D264-0CB6-4E7C-B6E5-01534E2BC259}" vid="{C4204A5E-E926-4231-BBC2-AE614BB4B9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78</TotalTime>
  <Words>439</Words>
  <Application>Microsoft Office PowerPoint</Application>
  <PresentationFormat>On-screen Show (4:3)</PresentationFormat>
  <Paragraphs>45</Paragraphs>
  <Slides>12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MS PGothic</vt:lpstr>
      <vt:lpstr>Arial</vt:lpstr>
      <vt:lpstr>Calibri</vt:lpstr>
      <vt:lpstr>Times New Roman</vt:lpstr>
      <vt:lpstr>PSP Template</vt:lpstr>
      <vt:lpstr>Equation</vt:lpstr>
      <vt:lpstr>PSP Advanced Tutorial: PSP2.1 with Process Dashboard</vt:lpstr>
      <vt:lpstr>PowerPoint Presentation</vt:lpstr>
      <vt:lpstr>Lecture Topics</vt:lpstr>
      <vt:lpstr>New Process Elements</vt:lpstr>
      <vt:lpstr>Project Plan Summary Example</vt:lpstr>
      <vt:lpstr>Program Size Prediction Intervals</vt:lpstr>
      <vt:lpstr>Development Time Prediction Intervals</vt:lpstr>
      <vt:lpstr>Summary:  Percent Appraisal COQ</vt:lpstr>
      <vt:lpstr>Summary:  Percent Failure COQ</vt:lpstr>
      <vt:lpstr>COQ A/F Ratio</vt:lpstr>
      <vt:lpstr>Messages to Remember</vt:lpstr>
      <vt:lpstr>PowerPoint Presentation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khess</dc:creator>
  <cp:lastModifiedBy>wrn_loc_adm</cp:lastModifiedBy>
  <cp:revision>23</cp:revision>
  <cp:lastPrinted>2015-11-05T19:18:24Z</cp:lastPrinted>
  <dcterms:created xsi:type="dcterms:W3CDTF">2016-03-14T18:33:10Z</dcterms:created>
  <dcterms:modified xsi:type="dcterms:W3CDTF">2018-09-06T00:14:21Z</dcterms:modified>
</cp:coreProperties>
</file>